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62" r:id="rId3"/>
    <p:sldId id="256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5-21T01:13:46.442"/>
    </inkml:context>
    <inkml:brush xml:id="br0">
      <inkml:brushProperty name="width" value="0.1" units="cm"/>
      <inkml:brushProperty name="height" value="0.1" units="cm"/>
      <inkml:brushProperty name="color" value="#33CCFF"/>
      <inkml:brushProperty name="ignorePressure" value="1"/>
    </inkml:brush>
  </inkml:definitions>
  <inkml:trace contextRef="#ctx0" brushRef="#br0">1 1399,'2'-12,"1"0,0 1,1-1,-1 0,2 2,1-1,0-1,0 1,0 2,0-1,4-4,10-14,24-33,2 2,3 2,3 3,1 1,3 3,57-37,24-7,4 7,3 5,117-46,-167 91,2 2,28-4,-85 27,73-22,-1 6,2 5,1 4,82-1,408-24,-408 26,-60 6,36 3,576 10,-703-4,0-1,1-4,-1-2,0-1,-1-2,33-16,-41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5-22T17:43:39.795"/>
    </inkml:context>
    <inkml:brush xml:id="br0">
      <inkml:brushProperty name="width" value="0.05" units="cm"/>
      <inkml:brushProperty name="height" value="0.05" units="cm"/>
      <inkml:brushProperty name="color" value="#CC0066"/>
      <inkml:brushProperty name="ignorePressure" value="1"/>
    </inkml:brush>
  </inkml:definitions>
  <inkml:trace contextRef="#ctx0" brushRef="#br0">0 0,'19'16,"0"-1,1-1,15 8,27 18,90 75,116 85,-221-167,10 9,2-3,43 20,188 83,122 34,-299-139,100 19,38 11,-182-47,0-3,2-3,49 2,12-6,71-6,1256-6,-1433 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258FB-9B7A-4D47-AA8F-2C7545309088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043A0-7F69-4569-8C3D-A03D17478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133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9043A0-7F69-4569-8C3D-A03D174788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54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5E8CF-300D-4E04-9062-4E67C55910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03E5BE-BE0D-4829-B58D-2572BD95B1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975AA5-7BCC-4B97-AD29-A1DA97B78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D720C8-1588-45F4-B38B-DEA76C14E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A4E7D-7B05-4FC9-9BBE-46F3335B6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893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272E3-46E9-4612-B1FB-ED3218E7C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B053BD-9324-4899-93D3-7CDB64E90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8F969D-5A13-4EDF-9163-1B76DC2C9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7FD6E-209E-4589-BAC8-235ADE0E9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185821-F502-472F-991C-2CF074857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746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0A2412-2450-4C71-A0E8-1F97EAA6E7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86C36B-E926-43D4-9578-0D79FE1C8B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70E70A-B2A2-4081-B7FE-D44BBFE4A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1BFED-2A98-4C95-970D-A6292EA7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471EB-FABB-4AA8-9902-E1C0ABB5D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861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0CC1D-0B02-4A2A-B476-2B90B9675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D4497E-2AD1-4008-B166-0C135ADCF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8CC6B-1FE1-472A-8D8C-AF97D4D5C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F3FEE-3043-473F-B40B-C050F0271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5099E-C1E3-499F-A7A9-9E3C7FA6B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586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61A71-18E5-4BAA-854E-E7ACA9E99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C60BF7-9A8A-4497-882C-E382A68919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1B8465-E75B-44F2-ACBF-A5CD9CB2A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41471F-687F-492E-BBA2-2C72516B9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4A886-F953-496D-84C8-8847352DF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144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BAFE-078F-485D-AB99-D70ADDD7F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154D58-9691-44BB-B601-E929C5AB0F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9CF5EC-5543-4E13-9BDA-6469AE71EB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491CBF-F1A0-4486-8B62-9B880F952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FF8FB5-D671-45D8-B58E-F33799C72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D92B14-305A-4725-A90C-607193847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807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8D210-B409-428B-BD25-8AFDDB935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DA8AA8-5114-4D90-BDDB-D90FEEB9CA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F4749C-66A8-4AEE-865E-4AAB82A9B7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075F33-C768-48F6-B24E-D9A4073A17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15D9E7-C17F-4B40-B9DA-74806F4FEA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2B981C-B855-4053-94B8-DB92FDE5D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DB4AD6-3546-4CDC-BCCA-E587DC707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16FD46-D2F9-4820-B8DE-7C4EACEAA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747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AD663-074E-41B9-8042-1516C631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9FA413-D1C6-4520-A0DA-2C60A6233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927C44-7222-44EC-95C1-B2F25CFAC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67D63A-72E6-42C6-8FFC-0CB300C88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428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94BD8F-78AE-4494-AD3E-E69B5FC85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7C2E4F-6335-4A55-87FE-05DC699C9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125FCD-AA45-4422-B205-D360EB044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450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B3DCA-67FF-49E4-8254-C3FF41FA9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AEB07-A34E-4DDD-92EE-C22EB0C01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D18DE8-5C3B-4D36-9E87-522A02825E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938617-2F62-4A77-A8A4-1458D2C1F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1E3EE1-20E9-4BAA-AAA6-266F86718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BFD638-5443-4B45-A2D6-C8E0FEAB6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23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3F6CA-3B6D-4DB8-9E77-0AA3A1486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B69D9B-B874-47A4-A1E9-C4AA57FFE4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6EA31F-955B-4F42-B70A-A207DB519A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B3942A-A304-4BF3-AD7F-E57F850A5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AD8C30-5E2F-47BC-862B-127EF0092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A09C23-B8C2-41C7-B9CB-1AD97AEAC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834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57D06D-71E4-4F93-B8E7-F47D3429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A410B2-30AD-45B2-AE3D-8A8AA86B69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20818-ECB9-45D5-AFFB-22683A6CF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60D9F-9D32-4CD3-AA05-49B2EB13BEEB}" type="datetimeFigureOut">
              <a:rPr lang="en-US" smtClean="0"/>
              <a:t>7/25/2022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4CA7E-74FF-46D5-80B7-CC4158D40C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7879FB-FB26-4985-90D5-4952CC5E0F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29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9.png"/><Relationship Id="rId3" Type="http://schemas.openxmlformats.org/officeDocument/2006/relationships/image" Target="../media/image1.wmf"/><Relationship Id="rId7" Type="http://schemas.openxmlformats.org/officeDocument/2006/relationships/image" Target="../media/image3.wmf"/><Relationship Id="rId12" Type="http://schemas.openxmlformats.org/officeDocument/2006/relationships/image" Target="../media/image4.png"/><Relationship Id="rId17" Type="http://schemas.openxmlformats.org/officeDocument/2006/relationships/image" Target="../media/image8.png"/><Relationship Id="rId2" Type="http://schemas.openxmlformats.org/officeDocument/2006/relationships/oleObject" Target="../embeddings/oleObject1.bin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4.bin"/><Relationship Id="rId5" Type="http://schemas.openxmlformats.org/officeDocument/2006/relationships/image" Target="../media/image2.wmf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7.png"/><Relationship Id="rId4" Type="http://schemas.openxmlformats.org/officeDocument/2006/relationships/oleObject" Target="../embeddings/oleObject2.bin"/><Relationship Id="rId14" Type="http://schemas.openxmlformats.org/officeDocument/2006/relationships/image" Target="../media/image5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1.png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image" Target="../media/image16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oleObject" Target="../embeddings/oleObject13.bin"/><Relationship Id="rId1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wmf"/><Relationship Id="rId11" Type="http://schemas.openxmlformats.org/officeDocument/2006/relationships/image" Target="../media/image18.png"/><Relationship Id="rId5" Type="http://schemas.openxmlformats.org/officeDocument/2006/relationships/oleObject" Target="../embeddings/oleObject11.bin"/><Relationship Id="rId15" Type="http://schemas.openxmlformats.org/officeDocument/2006/relationships/image" Target="../media/image17.png"/><Relationship Id="rId4" Type="http://schemas.openxmlformats.org/officeDocument/2006/relationships/image" Target="../media/image13.wmf"/><Relationship Id="rId9" Type="http://schemas.openxmlformats.org/officeDocument/2006/relationships/customXml" Target="../ink/ink2.xml"/><Relationship Id="rId14" Type="http://schemas.openxmlformats.org/officeDocument/2006/relationships/oleObject" Target="../embeddings/oleObject14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image" Target="../media/image10.png"/><Relationship Id="rId7" Type="http://schemas.openxmlformats.org/officeDocument/2006/relationships/image" Target="../media/image21.png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23.png"/><Relationship Id="rId5" Type="http://schemas.openxmlformats.org/officeDocument/2006/relationships/image" Target="../media/image12.wmf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2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AE4B2-EB36-4382-919E-F16A9FC17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8012" y="286161"/>
            <a:ext cx="8804669" cy="676877"/>
          </a:xfrm>
        </p:spPr>
        <p:txBody>
          <a:bodyPr>
            <a:normAutofit/>
          </a:bodyPr>
          <a:lstStyle/>
          <a:p>
            <a:r>
              <a:rPr lang="en-US" sz="3200" b="1" u="sng">
                <a:latin typeface="+mn-lt"/>
              </a:rPr>
              <a:t>Photons and Electrons - Interaction</a:t>
            </a:r>
            <a:endParaRPr lang="en-US" sz="4800" b="1" u="sng"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A4C7E1-E218-420A-98B2-F52516D7F784}"/>
              </a:ext>
            </a:extLst>
          </p:cNvPr>
          <p:cNvSpPr txBox="1"/>
          <p:nvPr/>
        </p:nvSpPr>
        <p:spPr>
          <a:xfrm>
            <a:off x="685014" y="1074652"/>
            <a:ext cx="51596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The photon-electron Hamiltonian starts like this: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DE50927D-1010-4461-A001-B4806FDA99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8101399"/>
              </p:ext>
            </p:extLst>
          </p:nvPr>
        </p:nvGraphicFramePr>
        <p:xfrm>
          <a:off x="782724" y="2938366"/>
          <a:ext cx="9898657" cy="676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022880" imgH="482400" progId="Equation.DSMT4">
                  <p:embed/>
                </p:oleObj>
              </mc:Choice>
              <mc:Fallback>
                <p:oleObj name="Equation" r:id="rId2" imgW="7022880" imgH="482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724" y="2938366"/>
                        <a:ext cx="9898657" cy="676876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22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77791E13-A3F9-4DC3-ACF5-D0F103352954}"/>
              </a:ext>
            </a:extLst>
          </p:cNvPr>
          <p:cNvSpPr txBox="1"/>
          <p:nvPr/>
        </p:nvSpPr>
        <p:spPr>
          <a:xfrm>
            <a:off x="685014" y="4014415"/>
            <a:ext cx="12604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Typical rules:</a:t>
            </a:r>
            <a:endParaRPr lang="en-US" sz="200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69C207D0-9C78-4D79-808C-FD7FD2D690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3533197"/>
              </p:ext>
            </p:extLst>
          </p:nvPr>
        </p:nvGraphicFramePr>
        <p:xfrm>
          <a:off x="782724" y="1597464"/>
          <a:ext cx="84296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235560" imgH="482400" progId="Equation.DSMT4">
                  <p:embed/>
                </p:oleObj>
              </mc:Choice>
              <mc:Fallback>
                <p:oleObj name="Equation" r:id="rId4" imgW="6235560" imgH="482400" progId="Equation.DSMT4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724" y="1597464"/>
                        <a:ext cx="8429625" cy="647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72BB741-16D0-4137-90A4-EC7812623DE7}"/>
              </a:ext>
            </a:extLst>
          </p:cNvPr>
          <p:cNvSpPr txBox="1"/>
          <p:nvPr/>
        </p:nvSpPr>
        <p:spPr>
          <a:xfrm>
            <a:off x="700741" y="2526519"/>
            <a:ext cx="51596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And ends up like: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CA810DCE-B217-47B2-B6B9-371E8E7D37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5033176"/>
              </p:ext>
            </p:extLst>
          </p:nvPr>
        </p:nvGraphicFramePr>
        <p:xfrm>
          <a:off x="9190488" y="2128630"/>
          <a:ext cx="2505075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879560" imgH="507960" progId="Equation.DSMT4">
                  <p:embed/>
                </p:oleObj>
              </mc:Choice>
              <mc:Fallback>
                <p:oleObj name="Equation" r:id="rId6" imgW="1879560" imgH="507960" progId="Equation.DSMT4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90488" y="2128630"/>
                        <a:ext cx="2505075" cy="682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F1470149-3A31-47BE-982D-CF330436D014}"/>
                  </a:ext>
                </a:extLst>
              </p14:cNvPr>
              <p14:cNvContentPartPr/>
              <p14:nvPr/>
            </p14:nvContentPartPr>
            <p14:xfrm flipV="1">
              <a:off x="7408912" y="2554388"/>
              <a:ext cx="1589582" cy="503259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F1470149-3A31-47BE-982D-CF330436D01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 flipV="1">
                <a:off x="7390910" y="2536376"/>
                <a:ext cx="1625226" cy="538923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36545922-F2F3-4B2C-A160-57791C0143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3635524"/>
              </p:ext>
            </p:extLst>
          </p:nvPr>
        </p:nvGraphicFramePr>
        <p:xfrm>
          <a:off x="782724" y="4549430"/>
          <a:ext cx="3380346" cy="999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1" imgW="3055885" imgH="921905" progId="Paint.Picture">
                  <p:embed/>
                </p:oleObj>
              </mc:Choice>
              <mc:Fallback>
                <p:oleObj name="Bitmap Image" r:id="rId11" imgW="3055885" imgH="921905" progId="Paint.Picture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343" r="6480" b="11386"/>
                      <a:stretch>
                        <a:fillRect/>
                      </a:stretch>
                    </p:blipFill>
                    <p:spPr bwMode="auto">
                      <a:xfrm>
                        <a:off x="782724" y="4549430"/>
                        <a:ext cx="3380346" cy="9997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2A4C419F-3E8F-4BF4-83F2-5A3B7D5FFD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1215914"/>
              </p:ext>
            </p:extLst>
          </p:nvPr>
        </p:nvGraphicFramePr>
        <p:xfrm>
          <a:off x="700741" y="5628673"/>
          <a:ext cx="3963567" cy="49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3517560" imgH="431640" progId="Equation.DSMT4">
                  <p:embed/>
                </p:oleObj>
              </mc:Choice>
              <mc:Fallback>
                <p:oleObj name="Equation" r:id="rId13" imgW="3517560" imgH="431640" progId="Equation.DSMT4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741" y="5628673"/>
                        <a:ext cx="3963567" cy="49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894BFBA4-F22D-49FA-ADB0-3F9DC27BFC07}"/>
              </a:ext>
            </a:extLst>
          </p:cNvPr>
          <p:cNvSpPr txBox="1"/>
          <p:nvPr/>
        </p:nvSpPr>
        <p:spPr>
          <a:xfrm>
            <a:off x="5272845" y="4030839"/>
            <a:ext cx="11750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Interactions</a:t>
            </a:r>
            <a:endParaRPr lang="en-US" sz="2000"/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3698B7FB-BEAC-4601-936C-D4E2133C30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1347786"/>
              </p:ext>
            </p:extLst>
          </p:nvPr>
        </p:nvGraphicFramePr>
        <p:xfrm>
          <a:off x="7350102" y="4521654"/>
          <a:ext cx="2498725" cy="173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5" imgW="2476190" imgH="1272650" progId="Paint.Picture">
                  <p:embed/>
                </p:oleObj>
              </mc:Choice>
              <mc:Fallback>
                <p:oleObj name="Bitmap Image" r:id="rId15" imgW="2476190" imgH="1272650" progId="Paint.Picture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683" t="4019" r="28104" b="969"/>
                      <a:stretch>
                        <a:fillRect/>
                      </a:stretch>
                    </p:blipFill>
                    <p:spPr bwMode="auto">
                      <a:xfrm>
                        <a:off x="7350102" y="4521654"/>
                        <a:ext cx="2498725" cy="173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C67FF95D-A2F0-4DA9-82FC-2DB12211132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118151" y="4700767"/>
            <a:ext cx="2275329" cy="17367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27CB85A-9B9F-4C91-950E-9A27FCDBF6A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033934" y="4809794"/>
            <a:ext cx="1768425" cy="196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753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AE4B2-EB36-4382-919E-F16A9FC17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8012" y="286161"/>
            <a:ext cx="8804669" cy="676877"/>
          </a:xfrm>
        </p:spPr>
        <p:txBody>
          <a:bodyPr>
            <a:normAutofit/>
          </a:bodyPr>
          <a:lstStyle/>
          <a:p>
            <a:r>
              <a:rPr lang="en-US" sz="3200" b="1" u="sng">
                <a:latin typeface="+mn-lt"/>
              </a:rPr>
              <a:t>Photons and Electrons - Excitations</a:t>
            </a:r>
            <a:endParaRPr lang="en-US" sz="4800" b="1" u="sng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117601-E546-491C-A2A0-1A2C7C1E0892}"/>
              </a:ext>
            </a:extLst>
          </p:cNvPr>
          <p:cNvSpPr txBox="1"/>
          <p:nvPr/>
        </p:nvSpPr>
        <p:spPr>
          <a:xfrm>
            <a:off x="776337" y="1376314"/>
            <a:ext cx="10045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We can work out the self-energy of the photon here.  The general equation is, diagrammatically:</a:t>
            </a:r>
            <a:endParaRPr lang="en-US" sz="1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6F2881-11CE-4B95-B8AC-ED299A74C7A1}"/>
              </a:ext>
            </a:extLst>
          </p:cNvPr>
          <p:cNvSpPr txBox="1"/>
          <p:nvPr/>
        </p:nvSpPr>
        <p:spPr>
          <a:xfrm flipH="1">
            <a:off x="5075244" y="3972013"/>
            <a:ext cx="3077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This, and similar terms, can be related to the electron dielectric function.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52C761EF-F908-4CD5-A12B-E9BD524421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5056695"/>
              </p:ext>
            </p:extLst>
          </p:nvPr>
        </p:nvGraphicFramePr>
        <p:xfrm>
          <a:off x="796996" y="1887732"/>
          <a:ext cx="4623559" cy="906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4419983" imgH="1013333" progId="Paint.Picture">
                  <p:embed/>
                </p:oleObj>
              </mc:Choice>
              <mc:Fallback>
                <p:oleObj name="Bitmap Image" r:id="rId2" imgW="4419983" imgH="1013333" progId="Paint.Picture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158" t="8661" r="5527" b="15224"/>
                      <a:stretch>
                        <a:fillRect/>
                      </a:stretch>
                    </p:blipFill>
                    <p:spPr bwMode="auto">
                      <a:xfrm>
                        <a:off x="796996" y="1887732"/>
                        <a:ext cx="4623559" cy="9062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C6779BF2-046D-485D-9E76-AC80E62222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8452685"/>
              </p:ext>
            </p:extLst>
          </p:nvPr>
        </p:nvGraphicFramePr>
        <p:xfrm>
          <a:off x="736825" y="3414480"/>
          <a:ext cx="3640144" cy="1638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4778154" imgH="1828959" progId="Paint.Picture">
                  <p:embed/>
                </p:oleObj>
              </mc:Choice>
              <mc:Fallback>
                <p:oleObj name="Bitmap Image" r:id="rId4" imgW="4778154" imgH="1828959" progId="Paint.Picture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165" t="4820" r="50986" b="37016"/>
                      <a:stretch>
                        <a:fillRect/>
                      </a:stretch>
                    </p:blipFill>
                    <p:spPr bwMode="auto">
                      <a:xfrm>
                        <a:off x="736825" y="3414480"/>
                        <a:ext cx="3640144" cy="16382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F72C272D-59D2-4EE0-9509-9A006151F4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9647146"/>
              </p:ext>
            </p:extLst>
          </p:nvPr>
        </p:nvGraphicFramePr>
        <p:xfrm>
          <a:off x="6513922" y="2024461"/>
          <a:ext cx="3277485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336800" imgH="482600" progId="Equation.DSMT4">
                  <p:embed/>
                </p:oleObj>
              </mc:Choice>
              <mc:Fallback>
                <p:oleObj name="Equation" r:id="rId6" imgW="2336800" imgH="482600" progId="Equation.DSMT4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3922" y="2024461"/>
                        <a:ext cx="3277485" cy="682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7C31577E-C33A-4C61-A78B-0524D885223E}"/>
              </a:ext>
            </a:extLst>
          </p:cNvPr>
          <p:cNvSpPr txBox="1"/>
          <p:nvPr/>
        </p:nvSpPr>
        <p:spPr>
          <a:xfrm flipH="1">
            <a:off x="889225" y="3059295"/>
            <a:ext cx="20252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And to first order,</a:t>
            </a:r>
          </a:p>
        </p:txBody>
      </p:sp>
    </p:spTree>
    <p:extLst>
      <p:ext uri="{BB962C8B-B14F-4D97-AF65-F5344CB8AC3E}">
        <p14:creationId xmlns:p14="http://schemas.microsoft.com/office/powerpoint/2010/main" val="3372603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AE4B2-EB36-4382-919E-F16A9FC17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70754" y="138046"/>
            <a:ext cx="7026112" cy="562251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latin typeface="+mn-lt"/>
              </a:rPr>
              <a:t>Photons and Phonons - Interaction</a:t>
            </a:r>
            <a:endParaRPr lang="en-US" b="1" u="sng"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DAA2FC-96BA-4BB4-965A-51D1D3DE8605}"/>
              </a:ext>
            </a:extLst>
          </p:cNvPr>
          <p:cNvSpPr txBox="1"/>
          <p:nvPr/>
        </p:nvSpPr>
        <p:spPr>
          <a:xfrm>
            <a:off x="537329" y="1049236"/>
            <a:ext cx="115384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The photon – phonon Hamiltonian is given below.  We start with (comparable to the photon-electron H), where b’s are phonon operators.  We also approximate the phonon unperturbed excitations to be constant, which should be for optical frequencies.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3CF2F08B-4F68-48D7-AD67-E01B23295C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9770156"/>
              </p:ext>
            </p:extLst>
          </p:nvPr>
        </p:nvGraphicFramePr>
        <p:xfrm>
          <a:off x="628648" y="3153545"/>
          <a:ext cx="8687110" cy="705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6235560" imgH="507960" progId="Equation.DSMT4">
                  <p:embed/>
                </p:oleObj>
              </mc:Choice>
              <mc:Fallback>
                <p:oleObj name="Equation" r:id="rId3" imgW="6235560" imgH="50796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3CF2F08B-4F68-48D7-AD67-E01B23295C7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48" y="3153545"/>
                        <a:ext cx="8687110" cy="70552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A5A6CEE-8875-4F28-832E-BF239E90FB8E}"/>
              </a:ext>
            </a:extLst>
          </p:cNvPr>
          <p:cNvSpPr txBox="1"/>
          <p:nvPr/>
        </p:nvSpPr>
        <p:spPr>
          <a:xfrm>
            <a:off x="589189" y="2423723"/>
            <a:ext cx="1614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And end up with:</a:t>
            </a:r>
            <a:endParaRPr lang="en-US" sz="200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0402066A-E456-4814-A7D3-7CDBD5D570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2355666"/>
              </p:ext>
            </p:extLst>
          </p:nvPr>
        </p:nvGraphicFramePr>
        <p:xfrm>
          <a:off x="658401" y="1733550"/>
          <a:ext cx="5773738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4597200" imgH="457200" progId="Equation.DSMT4">
                  <p:embed/>
                </p:oleObj>
              </mc:Choice>
              <mc:Fallback>
                <p:oleObj name="Equation" r:id="rId5" imgW="4597200" imgH="457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401" y="1733550"/>
                        <a:ext cx="5773738" cy="574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2468AFB9-BA16-4CD9-AEC1-7AC7133F09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6898717"/>
              </p:ext>
            </p:extLst>
          </p:nvPr>
        </p:nvGraphicFramePr>
        <p:xfrm>
          <a:off x="5936945" y="2280111"/>
          <a:ext cx="5943529" cy="574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5029200" imgH="482400" progId="Equation.DSMT4">
                  <p:embed/>
                </p:oleObj>
              </mc:Choice>
              <mc:Fallback>
                <p:oleObj name="Equation" r:id="rId7" imgW="5029200" imgH="4824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6945" y="2280111"/>
                        <a:ext cx="5943529" cy="5745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9D46602A-E3EC-419B-873F-C0F852676741}"/>
                  </a:ext>
                </a:extLst>
              </p14:cNvPr>
              <p14:cNvContentPartPr/>
              <p14:nvPr/>
            </p14:nvContentPartPr>
            <p14:xfrm>
              <a:off x="4203963" y="2367025"/>
              <a:ext cx="1536480" cy="41580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9D46602A-E3EC-419B-873F-C0F852676741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194963" y="2358025"/>
                <a:ext cx="1554120" cy="43344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366A5983-3808-4402-8E74-FA0AB12067CB}"/>
              </a:ext>
            </a:extLst>
          </p:cNvPr>
          <p:cNvSpPr txBox="1"/>
          <p:nvPr/>
        </p:nvSpPr>
        <p:spPr>
          <a:xfrm>
            <a:off x="551481" y="4138614"/>
            <a:ext cx="3774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Typical rules (F is BB</a:t>
            </a:r>
            <a:r>
              <a:rPr lang="en-US" sz="1600" baseline="30000" dirty="0"/>
              <a:t>†</a:t>
            </a:r>
            <a:r>
              <a:rPr lang="en-US" sz="1600" dirty="0"/>
              <a:t> correlation function):</a:t>
            </a:r>
            <a:endParaRPr lang="en-US" sz="2000" dirty="0"/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D1702622-422F-42C6-85BB-776C15445E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1543813"/>
              </p:ext>
            </p:extLst>
          </p:nvPr>
        </p:nvGraphicFramePr>
        <p:xfrm>
          <a:off x="589189" y="5840062"/>
          <a:ext cx="4331364" cy="5984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3517560" imgH="482400" progId="Equation.DSMT4">
                  <p:embed/>
                </p:oleObj>
              </mc:Choice>
              <mc:Fallback>
                <p:oleObj name="Equation" r:id="rId12" imgW="3517560" imgH="48240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2A4C419F-3E8F-4BF4-83F2-5A3B7D5FFD9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189" y="5840062"/>
                        <a:ext cx="4331364" cy="5984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2DEBD3AF-D814-4DB2-9C40-B467BB697DE2}"/>
              </a:ext>
            </a:extLst>
          </p:cNvPr>
          <p:cNvSpPr txBox="1"/>
          <p:nvPr/>
        </p:nvSpPr>
        <p:spPr>
          <a:xfrm>
            <a:off x="5610655" y="4176322"/>
            <a:ext cx="11750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Interactions</a:t>
            </a:r>
            <a:endParaRPr lang="en-US" sz="2000"/>
          </a:p>
        </p:txBody>
      </p: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58C68798-4135-4F35-A7F6-0D6A22E3E0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8018902"/>
              </p:ext>
            </p:extLst>
          </p:nvPr>
        </p:nvGraphicFramePr>
        <p:xfrm>
          <a:off x="589189" y="4648666"/>
          <a:ext cx="3736338" cy="101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4" imgW="3055885" imgH="921905" progId="Paint.Picture">
                  <p:embed/>
                </p:oleObj>
              </mc:Choice>
              <mc:Fallback>
                <p:oleObj name="Bitmap Image" r:id="rId14" imgW="3055885" imgH="921905" progId="Paint.Picture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933" r="6480" b="11386"/>
                      <a:stretch>
                        <a:fillRect/>
                      </a:stretch>
                    </p:blipFill>
                    <p:spPr bwMode="auto">
                      <a:xfrm>
                        <a:off x="589189" y="4648666"/>
                        <a:ext cx="3736338" cy="1017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>
            <a:extLst>
              <a:ext uri="{FF2B5EF4-FFF2-40B4-BE49-F238E27FC236}">
                <a16:creationId xmlns:a16="http://schemas.microsoft.com/office/drawing/2014/main" id="{27876E65-2074-4196-9413-10C1E12752F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711938" y="4449298"/>
            <a:ext cx="1978058" cy="217586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43C31ED-0867-43D8-8AEA-E9D13AF53E8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339105" y="4516933"/>
            <a:ext cx="2481803" cy="204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277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AE4B2-EB36-4382-919E-F16A9FC17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70754" y="138046"/>
            <a:ext cx="7026112" cy="562251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latin typeface="+mn-lt"/>
              </a:rPr>
              <a:t>Photons and Phonons - Excitations</a:t>
            </a:r>
            <a:endParaRPr lang="en-US" b="1" u="sng"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F835B0-5D4B-4573-9127-F6260AFABC85}"/>
              </a:ext>
            </a:extLst>
          </p:cNvPr>
          <p:cNvSpPr txBox="1"/>
          <p:nvPr/>
        </p:nvSpPr>
        <p:spPr>
          <a:xfrm>
            <a:off x="1722118" y="4494432"/>
            <a:ext cx="36323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Examining the poles of the GF, we get the following solution, graphically.   For a given frequency, </a:t>
            </a:r>
            <a:r>
              <a:rPr lang="el-GR" sz="1400"/>
              <a:t>ω</a:t>
            </a:r>
            <a:r>
              <a:rPr lang="en-US" sz="1400"/>
              <a:t>, we trace upwards to see what wavevector (squared) it hits.  That will give us the wavelength.  For real solutions we get transmission/reflection.  For purely imaginary solutions, like in the gap, we get pure reflection.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13D5AAC-63B6-46FB-9958-C6E714CB56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4160" y="168236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5AC8CB-CA0D-400E-BCF9-D8C1A6EE90C7}"/>
              </a:ext>
            </a:extLst>
          </p:cNvPr>
          <p:cNvSpPr txBox="1"/>
          <p:nvPr/>
        </p:nvSpPr>
        <p:spPr>
          <a:xfrm>
            <a:off x="638035" y="1037441"/>
            <a:ext cx="100425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We’ll note that the Hamiltonian is quadratic and so exactly solvable.  If we calculate the photon propagator, then we get, generically: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0182A1-3D58-42C6-B427-595670016C38}"/>
              </a:ext>
            </a:extLst>
          </p:cNvPr>
          <p:cNvSpPr txBox="1"/>
          <p:nvPr/>
        </p:nvSpPr>
        <p:spPr>
          <a:xfrm>
            <a:off x="638035" y="2606856"/>
            <a:ext cx="2595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The exact self-energy is: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1C8796A5-9FC1-40D9-A11C-F40D677CA3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889088"/>
              </p:ext>
            </p:extLst>
          </p:nvPr>
        </p:nvGraphicFramePr>
        <p:xfrm>
          <a:off x="707010" y="1644209"/>
          <a:ext cx="4572000" cy="896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4419983" imgH="1013333" progId="Paint.Picture">
                  <p:embed/>
                </p:oleObj>
              </mc:Choice>
              <mc:Fallback>
                <p:oleObj name="Bitmap Image" r:id="rId2" imgW="4419983" imgH="1013333" progId="Paint.Picture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158" t="8661" r="5527" b="15224"/>
                      <a:stretch>
                        <a:fillRect/>
                      </a:stretch>
                    </p:blipFill>
                    <p:spPr bwMode="auto">
                      <a:xfrm>
                        <a:off x="707010" y="1644209"/>
                        <a:ext cx="4572000" cy="8961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854222F2-15A2-48C2-BA64-B3EEF5B057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1718642"/>
              </p:ext>
            </p:extLst>
          </p:nvPr>
        </p:nvGraphicFramePr>
        <p:xfrm>
          <a:off x="5938886" y="1675593"/>
          <a:ext cx="3157980" cy="657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336800" imgH="482600" progId="Equation.DSMT4">
                  <p:embed/>
                </p:oleObj>
              </mc:Choice>
              <mc:Fallback>
                <p:oleObj name="Equation" r:id="rId4" imgW="2336800" imgH="48260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8886" y="1675593"/>
                        <a:ext cx="3157980" cy="6577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58CCFB17-5F3E-4E62-8DC5-ECC030D6BA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6298975"/>
              </p:ext>
            </p:extLst>
          </p:nvPr>
        </p:nvGraphicFramePr>
        <p:xfrm>
          <a:off x="707009" y="3185152"/>
          <a:ext cx="4440025" cy="75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4412362" imgH="1097375" progId="Paint.Picture">
                  <p:embed/>
                </p:oleObj>
              </mc:Choice>
              <mc:Fallback>
                <p:oleObj name="Bitmap Image" r:id="rId6" imgW="4412362" imgH="1097375" progId="Paint.Picture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165" t="35339" r="35294" b="20174"/>
                      <a:stretch>
                        <a:fillRect/>
                      </a:stretch>
                    </p:blipFill>
                    <p:spPr bwMode="auto">
                      <a:xfrm>
                        <a:off x="707009" y="3185152"/>
                        <a:ext cx="4440025" cy="7581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CC1084CA-128F-4E2D-B9EB-7310118B9D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217820"/>
              </p:ext>
            </p:extLst>
          </p:nvPr>
        </p:nvGraphicFramePr>
        <p:xfrm>
          <a:off x="5938886" y="3192222"/>
          <a:ext cx="2988298" cy="701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044700" imgH="482600" progId="Equation.DSMT4">
                  <p:embed/>
                </p:oleObj>
              </mc:Choice>
              <mc:Fallback>
                <p:oleObj name="Equation" r:id="rId8" imgW="2044700" imgH="48260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8886" y="3192222"/>
                        <a:ext cx="2988298" cy="7017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66D6297D-7826-49DB-8419-104196CB9C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9500632"/>
              </p:ext>
            </p:extLst>
          </p:nvPr>
        </p:nvGraphicFramePr>
        <p:xfrm>
          <a:off x="5811624" y="4472972"/>
          <a:ext cx="3412503" cy="2246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0" imgW="3260952" imgH="1943268" progId="Paint.Picture">
                  <p:embed/>
                </p:oleObj>
              </mc:Choice>
              <mc:Fallback>
                <p:oleObj name="Bitmap Image" r:id="rId10" imgW="3260952" imgH="1943268" progId="Paint.Picture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8485" t="2838" r="18471" b="16705"/>
                      <a:stretch>
                        <a:fillRect/>
                      </a:stretch>
                    </p:blipFill>
                    <p:spPr bwMode="auto">
                      <a:xfrm>
                        <a:off x="5811624" y="4472972"/>
                        <a:ext cx="3412503" cy="22469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1928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230</Words>
  <Application>Microsoft Office PowerPoint</Application>
  <PresentationFormat>Widescreen</PresentationFormat>
  <Paragraphs>19</Paragraphs>
  <Slides>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Equation</vt:lpstr>
      <vt:lpstr>MathType 7.0 Equation</vt:lpstr>
      <vt:lpstr>Bitmap Image</vt:lpstr>
      <vt:lpstr>Photons and Electrons - Interaction</vt:lpstr>
      <vt:lpstr>Photons and Electrons - Excitations</vt:lpstr>
      <vt:lpstr>Photons and Phonons - Interaction</vt:lpstr>
      <vt:lpstr>Photons and Phonons - Excitations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Electrons and Photons</dc:title>
  <dc:creator>Andrew Douglas</dc:creator>
  <cp:lastModifiedBy>Andrew Douglas</cp:lastModifiedBy>
  <cp:revision>35</cp:revision>
  <dcterms:created xsi:type="dcterms:W3CDTF">2019-07-10T15:19:52Z</dcterms:created>
  <dcterms:modified xsi:type="dcterms:W3CDTF">2022-07-26T00:36:23Z</dcterms:modified>
</cp:coreProperties>
</file>